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405" r:id="rId3"/>
    <p:sldId id="441" r:id="rId4"/>
    <p:sldId id="264" r:id="rId5"/>
    <p:sldId id="391" r:id="rId6"/>
    <p:sldId id="392" r:id="rId7"/>
    <p:sldId id="442" r:id="rId8"/>
    <p:sldId id="418" r:id="rId9"/>
    <p:sldId id="277" r:id="rId10"/>
    <p:sldId id="419" r:id="rId11"/>
    <p:sldId id="420" r:id="rId12"/>
    <p:sldId id="265" r:id="rId13"/>
    <p:sldId id="266" r:id="rId14"/>
    <p:sldId id="280" r:id="rId15"/>
    <p:sldId id="267" r:id="rId16"/>
    <p:sldId id="438" r:id="rId17"/>
    <p:sldId id="415" r:id="rId18"/>
    <p:sldId id="300" r:id="rId19"/>
    <p:sldId id="301" r:id="rId20"/>
    <p:sldId id="303" r:id="rId21"/>
    <p:sldId id="304" r:id="rId22"/>
    <p:sldId id="305" r:id="rId23"/>
    <p:sldId id="407" r:id="rId24"/>
    <p:sldId id="417" r:id="rId25"/>
    <p:sldId id="306" r:id="rId26"/>
    <p:sldId id="307" r:id="rId27"/>
    <p:sldId id="283" r:id="rId28"/>
    <p:sldId id="284" r:id="rId29"/>
    <p:sldId id="285" r:id="rId30"/>
    <p:sldId id="286" r:id="rId31"/>
    <p:sldId id="287" r:id="rId32"/>
    <p:sldId id="288" r:id="rId33"/>
    <p:sldId id="281" r:id="rId34"/>
    <p:sldId id="289" r:id="rId35"/>
    <p:sldId id="437" r:id="rId36"/>
    <p:sldId id="268" r:id="rId37"/>
    <p:sldId id="270" r:id="rId38"/>
    <p:sldId id="271" r:id="rId39"/>
    <p:sldId id="272" r:id="rId40"/>
    <p:sldId id="44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1.5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He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BeO-UO&lt;sub&gt;2&lt;/sub&gt; Fuel">
            <a:extLst>
              <a:ext uri="{FF2B5EF4-FFF2-40B4-BE49-F238E27FC236}">
                <a16:creationId xmlns:a16="http://schemas.microsoft.com/office/drawing/2014/main" id="{2AE33FCF-11EE-6712-0858-08452922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17" y="1580761"/>
            <a:ext cx="2844799" cy="38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density &gt; 90%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09" t="-955" r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8967355" y="5476973"/>
            <a:ext cx="119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967355" y="2763624"/>
            <a:ext cx="81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EC2-421A-8FDA-7955-C8FB266D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Systems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8DF1-D0CB-97EE-FC17-A3A304C1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fuel, a method to convert heat to electricity, an approach to prevent radioactive products from leaving the fuel, a method to cycle the fuel, containment in case something goes very wrong</a:t>
            </a:r>
          </a:p>
          <a:p>
            <a:r>
              <a:rPr lang="en-US" sz="2200" dirty="0"/>
              <a:t>Typically, the “fuel system” consists of the fuel itself, the gap, the cladding</a:t>
            </a:r>
          </a:p>
          <a:p>
            <a:pPr lvl="1"/>
            <a:r>
              <a:rPr lang="en-US" sz="2200" dirty="0"/>
              <a:t>primary coolant can also be included, or at least impacts of the coolant</a:t>
            </a:r>
          </a:p>
          <a:p>
            <a:r>
              <a:rPr lang="en-US" sz="2200" dirty="0"/>
              <a:t>Cladding is the primary containment, and its integrity maintains safe operation</a:t>
            </a:r>
          </a:p>
          <a:p>
            <a:r>
              <a:rPr lang="en-US" sz="2200" dirty="0"/>
              <a:t>LWRs have fuel pellets, a He gap (bond), and Zircaloy cladding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5CBF-3598-2D3D-A89D-829E0EC8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05" y="2640849"/>
            <a:ext cx="4195102" cy="248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41C02-F19B-3F24-9C74-8684BB7B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33" y="1968500"/>
            <a:ext cx="2482850" cy="406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2DDF7-C95A-E378-2105-912436AD1F53}"/>
              </a:ext>
            </a:extLst>
          </p:cNvPr>
          <p:cNvSpPr txBox="1"/>
          <p:nvPr/>
        </p:nvSpPr>
        <p:spPr>
          <a:xfrm>
            <a:off x="3046269" y="6212072"/>
            <a:ext cx="6099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world-</a:t>
            </a:r>
            <a:r>
              <a:rPr lang="en-US" sz="1100" dirty="0" err="1"/>
              <a:t>nuclear.org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9B655-FAC5-F598-4294-64F38C21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55" y="1968501"/>
            <a:ext cx="2722399" cy="39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Class intro/housekeeping</a:t>
            </a:r>
          </a:p>
          <a:p>
            <a:r>
              <a:rPr lang="en-US" sz="2200" dirty="0"/>
              <a:t>Intro to fuel performance as a three-pronged concept: </a:t>
            </a:r>
          </a:p>
          <a:p>
            <a:pPr lvl="1"/>
            <a:r>
              <a:rPr lang="en-US" sz="2200" dirty="0"/>
              <a:t>heat generation and delivery to coolant; fuel operation without problems; fuel behavior during accidents</a:t>
            </a:r>
          </a:p>
          <a:p>
            <a:r>
              <a:rPr lang="en-US" sz="2200" dirty="0"/>
              <a:t>Uranium is combined with O, C, N, transition metals for a variety of fuel types</a:t>
            </a:r>
          </a:p>
          <a:p>
            <a:r>
              <a:rPr lang="en-US" sz="2200" dirty="0"/>
              <a:t>UO2: ceramic, commercial reactor fuel, light water reactors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3936" cy="3965670"/>
          </a:xfrm>
        </p:spPr>
        <p:txBody>
          <a:bodyPr/>
          <a:lstStyle/>
          <a:p>
            <a:r>
              <a:rPr lang="en-US" sz="2000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sz="2000" dirty="0"/>
              <a:t>The milling process commonly yields dry powder-form material consisting of “yellowcake”, which was historically referred to as U</a:t>
            </a:r>
            <a:r>
              <a:rPr lang="en-US" sz="2000" baseline="-25000" dirty="0"/>
              <a:t>3</a:t>
            </a:r>
            <a:r>
              <a:rPr lang="en-US" sz="2000" dirty="0"/>
              <a:t>O</a:t>
            </a:r>
            <a:r>
              <a:rPr lang="en-US" sz="2000" baseline="-25000" dirty="0"/>
              <a:t>8</a:t>
            </a:r>
          </a:p>
          <a:p>
            <a:r>
              <a:rPr lang="en-US" sz="2000" dirty="0"/>
              <a:t>Most modern uranium recovery facilities produce a yellowish compound comprised mostly of uranyl peroxide dihydrate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412" y="2216918"/>
            <a:ext cx="4889988" cy="32472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66976"/>
            <a:ext cx="10972800" cy="3965670"/>
          </a:xfrm>
        </p:spPr>
        <p:txBody>
          <a:bodyPr/>
          <a:lstStyle/>
          <a:p>
            <a:r>
              <a:rPr lang="en-US" dirty="0"/>
              <a:t>Uranium enrichment requires uranium as uranium hexafluoride (gaseous state),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(F/P) is given by the expression</a:t>
            </a:r>
          </a:p>
          <a:p>
            <a:r>
              <a:rPr lang="en-US" dirty="0"/>
              <a:t>The tails to product ratio (T/P)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Enriched Uranium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4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27" y="1152100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F3507-79D8-1E88-5EFE-F8A891FDC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1"/>
          <a:stretch/>
        </p:blipFill>
        <p:spPr>
          <a:xfrm>
            <a:off x="7449178" y="4662386"/>
            <a:ext cx="3594100" cy="5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E8E42-1D62-C6B5-D7EF-E46ED6A8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978" y="5122434"/>
            <a:ext cx="298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6"/>
            <a:ext cx="7126014" cy="2148746"/>
          </a:xfrm>
        </p:spPr>
        <p:txBody>
          <a:bodyPr>
            <a:noAutofit/>
          </a:bodyPr>
          <a:lstStyle/>
          <a:p>
            <a:r>
              <a:rPr lang="en-US" sz="2000" dirty="0"/>
              <a:t>Reference fuel for nuclear power industry</a:t>
            </a:r>
          </a:p>
          <a:p>
            <a:r>
              <a:rPr lang="en-US" sz="2000" dirty="0"/>
              <a:t>Single phase, fluorite structure</a:t>
            </a:r>
          </a:p>
          <a:p>
            <a:r>
              <a:rPr lang="en-US" sz="2000" dirty="0"/>
              <a:t>Fabrication via sintering UO2 powder into pellets</a:t>
            </a:r>
          </a:p>
          <a:p>
            <a:r>
              <a:rPr lang="en-US" sz="2000" dirty="0"/>
              <a:t>Water coolant</a:t>
            </a:r>
          </a:p>
          <a:p>
            <a:r>
              <a:rPr lang="en-US" sz="2000" dirty="0"/>
              <a:t>Pellets are stacked inside Zircaloy cladding tubes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86" y="5033550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103" y="4580219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0CB72-19D9-E446-AD7B-5D4EBE03FD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193" y="4652900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32564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r>
              <a:rPr lang="en-US" dirty="0"/>
              <a:t>The sintered microstructure (grain size and porosity) has a strong impact on the fuel evolution, and this processing stage can be tailored to meet microstructural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LWR fuel pellets and rods/assemblies are manufactured in a number of countries</a:t>
            </a:r>
          </a:p>
          <a:p>
            <a:r>
              <a:rPr lang="en-US" dirty="0"/>
              <a:t>USA, Russia, Kazakhstan,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244" y="1636865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microstructure from fabrication strongly impacts fuel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8797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Very high melting point, about 2800 C</a:t>
            </a:r>
          </a:p>
          <a:p>
            <a:pPr lvl="1"/>
            <a:r>
              <a:rPr lang="en-US" sz="2400" dirty="0"/>
              <a:t>Maintains a stable fluorite phase up to melting</a:t>
            </a:r>
          </a:p>
          <a:p>
            <a:pPr lvl="1"/>
            <a:r>
              <a:rPr lang="en-US" sz="2400" dirty="0"/>
              <a:t>Very compatible with Zircaloy clad (no interaction zones forming/no FCCI)</a:t>
            </a:r>
          </a:p>
          <a:p>
            <a:pPr lvl="1"/>
            <a:r>
              <a:rPr lang="en-US" sz="2400" dirty="0"/>
              <a:t>Relative stability in water</a:t>
            </a:r>
          </a:p>
          <a:p>
            <a:pPr lvl="1"/>
            <a:r>
              <a:rPr lang="en-US" sz="2400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8A26-FD53-E099-C1D2-DFB433A6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6432"/>
            <a:ext cx="10972800" cy="106838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E1E3-F344-53C4-F288-7F37AFA52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4819"/>
            <a:ext cx="10972800" cy="4157664"/>
          </a:xfrm>
        </p:spPr>
        <p:txBody>
          <a:bodyPr/>
          <a:lstStyle/>
          <a:p>
            <a:r>
              <a:rPr lang="en-US" sz="2200" dirty="0"/>
              <a:t>UO2 Good characteristics: </a:t>
            </a:r>
          </a:p>
          <a:p>
            <a:pPr lvl="1"/>
            <a:r>
              <a:rPr lang="en-US" sz="2000" dirty="0"/>
              <a:t>high melting point, single phase, cladding compatibility, radiation resistance, stability in water</a:t>
            </a:r>
          </a:p>
          <a:p>
            <a:r>
              <a:rPr lang="en-US" sz="2200" dirty="0"/>
              <a:t>UO2 Bad characteristics: </a:t>
            </a:r>
          </a:p>
          <a:p>
            <a:pPr lvl="1"/>
            <a:r>
              <a:rPr lang="en-US" sz="2000" dirty="0"/>
              <a:t>brittle, low thermal conductivity, limited power density, high burnup swelling</a:t>
            </a:r>
          </a:p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UO</a:t>
            </a:r>
            <a:r>
              <a:rPr lang="en-US" sz="2200" baseline="-25000" dirty="0"/>
              <a:t>2</a:t>
            </a:r>
            <a:r>
              <a:rPr lang="en-US" sz="2200" dirty="0"/>
              <a:t> microstructure from fabrication strongly impacts fuel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721A-77D3-4E8F-7040-1ADE9452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5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/>
          </a:bodyPr>
          <a:lstStyle/>
          <a:p>
            <a:r>
              <a:rPr lang="en-US" sz="2200" dirty="0"/>
              <a:t>Bad Characteristics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3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>
            <a:normAutofit/>
          </a:bodyPr>
          <a:lstStyle/>
          <a:p>
            <a:r>
              <a:rPr lang="en-US" sz="2400" dirty="0"/>
              <a:t>Critical Phenomena</a:t>
            </a:r>
          </a:p>
          <a:p>
            <a:pPr lvl="1"/>
            <a:r>
              <a:rPr lang="en-US" sz="2400" dirty="0"/>
              <a:t>Thermal conductivity (and degradation)</a:t>
            </a:r>
          </a:p>
          <a:p>
            <a:pPr lvl="1"/>
            <a:r>
              <a:rPr lang="en-US" sz="2400" dirty="0"/>
              <a:t>Fission gas release, leading to pressure increase inside the cladding</a:t>
            </a:r>
          </a:p>
          <a:p>
            <a:pPr lvl="1"/>
            <a:r>
              <a:rPr lang="en-US" sz="2400" dirty="0"/>
              <a:t>Fuel fragmentation and relocation under transients</a:t>
            </a:r>
          </a:p>
          <a:p>
            <a:pPr lvl="1"/>
            <a:r>
              <a:rPr lang="en-US" sz="2400" dirty="0"/>
              <a:t>Bambooing creating stress concentrations</a:t>
            </a:r>
          </a:p>
          <a:p>
            <a:r>
              <a:rPr lang="en-US" sz="2400" dirty="0"/>
              <a:t>All operational reactors in US utilize UO2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0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0915-DFD3-1F83-73FC-F2A196B9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9111-9D68-173E-02C6-41951ED4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033876" cy="3845418"/>
          </a:xfrm>
        </p:spPr>
        <p:txBody>
          <a:bodyPr/>
          <a:lstStyle/>
          <a:p>
            <a:r>
              <a:rPr lang="en-US" sz="2400" dirty="0"/>
              <a:t>The majority of this course will focus on UO2 fuels and the associated reactor materials for UO2 application in LWRs</a:t>
            </a:r>
          </a:p>
          <a:p>
            <a:r>
              <a:rPr lang="en-US" sz="2400" dirty="0"/>
              <a:t>Material properties, challenges, and phenomena associated with these systems</a:t>
            </a:r>
          </a:p>
          <a:p>
            <a:r>
              <a:rPr lang="en-US" sz="2400" dirty="0"/>
              <a:t>We will get to some discussion of advanced fuel concepts later in the term</a:t>
            </a:r>
          </a:p>
        </p:txBody>
      </p:sp>
      <p:pic>
        <p:nvPicPr>
          <p:cNvPr id="2050" name="Picture 2" descr="Uranium dioxide - Wikipedia">
            <a:extLst>
              <a:ext uri="{FF2B5EF4-FFF2-40B4-BE49-F238E27FC236}">
                <a16:creationId xmlns:a16="http://schemas.microsoft.com/office/drawing/2014/main" id="{ACB8819E-EB7B-3EF6-045D-16BF53244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119739"/>
            <a:ext cx="2174824" cy="197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554846-1BE0-88AD-2DAB-5A29FF30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8690" y="2021864"/>
            <a:ext cx="2313864" cy="216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t mechanisms of fission gas release: Current understanding and future  needs">
            <a:extLst>
              <a:ext uri="{FF2B5EF4-FFF2-40B4-BE49-F238E27FC236}">
                <a16:creationId xmlns:a16="http://schemas.microsoft.com/office/drawing/2014/main" id="{7B3448F2-DA82-2B09-0EFF-3786D349A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6589" y="4557767"/>
            <a:ext cx="2398987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ssion gas release from UO2 nuclear fuel: A review - ScienceDirect">
            <a:extLst>
              <a:ext uri="{FF2B5EF4-FFF2-40B4-BE49-F238E27FC236}">
                <a16:creationId xmlns:a16="http://schemas.microsoft.com/office/drawing/2014/main" id="{9997314C-E31B-2755-061E-5A97BFCD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0534" y="4407550"/>
            <a:ext cx="2190176" cy="214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0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486400" cy="4157664"/>
          </a:xfrm>
        </p:spPr>
        <p:txBody>
          <a:bodyPr/>
          <a:lstStyle/>
          <a:p>
            <a:r>
              <a:rPr lang="en-US" sz="2200" dirty="0"/>
              <a:t>Primary mechanism to remove heat directly from fuel is a coolant</a:t>
            </a:r>
          </a:p>
          <a:p>
            <a:r>
              <a:rPr lang="en-US" sz="2200" dirty="0"/>
              <a:t>Various coolant types, mainly water</a:t>
            </a:r>
          </a:p>
          <a:p>
            <a:r>
              <a:rPr lang="en-US" sz="2200" dirty="0"/>
              <a:t>Primary loop water runs through the core, transporting heat generated by the fuel, to a steam generator in a secondary water loop</a:t>
            </a:r>
          </a:p>
          <a:p>
            <a:r>
              <a:rPr lang="en-US" sz="2200" dirty="0"/>
              <a:t>Steam drives a turbine, generating electricity</a:t>
            </a:r>
          </a:p>
          <a:p>
            <a:r>
              <a:rPr lang="en-US" sz="2200" dirty="0"/>
              <a:t>A tertiary water loop helps to condense residual steam from the secondary loop via cooling towers and a water reservoir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591" y="2160495"/>
            <a:ext cx="5908148" cy="30959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18736</TotalTime>
  <Words>2229</Words>
  <Application>Microsoft Macintosh PowerPoint</Application>
  <PresentationFormat>Widescreen</PresentationFormat>
  <Paragraphs>262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Uranium Dioxide (UO2)</vt:lpstr>
      <vt:lpstr>Uranium Dioxide (UO2)</vt:lpstr>
      <vt:lpstr>Uranium Dioxide (UO2)</vt:lpstr>
      <vt:lpstr>Uranium Dioxide (UO2)</vt:lpstr>
      <vt:lpstr>Uranium Dioxide (UO2)</vt:lpstr>
      <vt:lpstr>Reactor systems</vt:lpstr>
      <vt:lpstr>Heat removal systems</vt:lpstr>
      <vt:lpstr>Light Water Reactor Core Design</vt:lpstr>
      <vt:lpstr>LWR Fuel Pins</vt:lpstr>
      <vt:lpstr>Most fuel designs employ some type of cladding</vt:lpstr>
      <vt:lpstr>Fuel/Cladding Gap</vt:lpstr>
      <vt:lpstr>Smear Density</vt:lpstr>
      <vt:lpstr>Cladding material selection</vt:lpstr>
      <vt:lpstr>Reactor Systems Wrap-up</vt:lpstr>
      <vt:lpstr>fuel fabrication</vt:lpstr>
      <vt:lpstr>Fabrication Process</vt:lpstr>
      <vt:lpstr>Global Uranium Resources</vt:lpstr>
      <vt:lpstr>Uranium mining/processing</vt:lpstr>
      <vt:lpstr>Conversion</vt:lpstr>
      <vt:lpstr>Enrichment</vt:lpstr>
      <vt:lpstr>Enrichment</vt:lpstr>
      <vt:lpstr>SWUs</vt:lpstr>
      <vt:lpstr>High Enriched Uranium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93</cp:revision>
  <cp:lastPrinted>2021-01-27T15:30:43Z</cp:lastPrinted>
  <dcterms:created xsi:type="dcterms:W3CDTF">2020-01-02T17:34:23Z</dcterms:created>
  <dcterms:modified xsi:type="dcterms:W3CDTF">2025-01-09T22:15:13Z</dcterms:modified>
</cp:coreProperties>
</file>